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58" r:id="rId4"/>
    <p:sldId id="262" r:id="rId5"/>
    <p:sldId id="263" r:id="rId6"/>
    <p:sldId id="271" r:id="rId7"/>
    <p:sldId id="273" r:id="rId8"/>
    <p:sldId id="300" r:id="rId9"/>
    <p:sldId id="286" r:id="rId10"/>
    <p:sldId id="331" r:id="rId11"/>
    <p:sldId id="333" r:id="rId12"/>
    <p:sldId id="334" r:id="rId13"/>
    <p:sldId id="335" r:id="rId14"/>
    <p:sldId id="336" r:id="rId15"/>
    <p:sldId id="337" r:id="rId16"/>
    <p:sldId id="307" r:id="rId17"/>
    <p:sldId id="288" r:id="rId18"/>
    <p:sldId id="314" r:id="rId19"/>
    <p:sldId id="315" r:id="rId20"/>
    <p:sldId id="32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68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982" autoAdjust="0"/>
    <p:restoredTop sz="97509" autoAdjust="0"/>
  </p:normalViewPr>
  <p:slideViewPr>
    <p:cSldViewPr>
      <p:cViewPr varScale="1">
        <p:scale>
          <a:sx n="71" d="100"/>
          <a:sy n="71" d="100"/>
        </p:scale>
        <p:origin x="-18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inus_-_Tugan_tel_muzofon.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123640" y="3124200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68959"/>
            <a:ext cx="7774632" cy="2880321"/>
          </a:xfrm>
        </p:spPr>
        <p:txBody>
          <a:bodyPr>
            <a:norm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" y="0"/>
            <a:ext cx="9180512" cy="82809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35150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   </a:t>
            </a:r>
            <a:endParaRPr lang="ru-RU" sz="5400" dirty="0">
              <a:solidFill>
                <a:schemeClr val="bg1"/>
              </a:solidFill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 «</a:t>
            </a:r>
            <a:r>
              <a:rPr lang="ru-RU" sz="7200" b="1" dirty="0" err="1" smtClean="0">
                <a:solidFill>
                  <a:schemeClr val="bg1"/>
                </a:solidFill>
              </a:rPr>
              <a:t>Дрожжаное</a:t>
            </a:r>
            <a:r>
              <a:rPr lang="ru-RU" sz="7200" b="1" dirty="0" smtClean="0">
                <a:solidFill>
                  <a:schemeClr val="bg1"/>
                </a:solidFill>
              </a:rPr>
              <a:t>- мой край родной»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5" name="Minus_-_Tugan_tel_muzofon.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139864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898023"/>
      </p:ext>
    </p:extLst>
  </p:cSld>
  <p:clrMapOvr>
    <a:masterClrMapping/>
  </p:clrMapOvr>
  <p:transition spd="slow" advTm="5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6248" y="1010486"/>
            <a:ext cx="2786081" cy="9183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Ново-Чекурская</a:t>
            </a:r>
            <a:r>
              <a:rPr lang="ru-RU" dirty="0" smtClean="0"/>
              <a:t> лесостепь»   (</a:t>
            </a:r>
            <a:r>
              <a:rPr lang="ru-RU" dirty="0" err="1" smtClean="0"/>
              <a:t>Кереметь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000636"/>
            <a:ext cx="7773822" cy="1143007"/>
          </a:xfrm>
        </p:spPr>
        <p:txBody>
          <a:bodyPr/>
          <a:lstStyle/>
          <a:p>
            <a:r>
              <a:rPr lang="ru-RU" sz="2400" dirty="0" smtClean="0"/>
              <a:t>Данная ООПТ площадью 121,49 га, что составляет около 0,12% площади района. </a:t>
            </a:r>
            <a:endParaRPr lang="ru-RU" sz="2400" dirty="0"/>
          </a:p>
        </p:txBody>
      </p:sp>
      <p:pic>
        <p:nvPicPr>
          <p:cNvPr id="5" name="Рисунок 4" descr="http://invest.chuprale.ru/images/invest/turizm/pp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414338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Ново-Чекурская</a:t>
            </a:r>
            <a:r>
              <a:rPr lang="ru-RU" sz="2400" b="1" dirty="0" smtClean="0">
                <a:solidFill>
                  <a:schemeClr val="bg1"/>
                </a:solidFill>
              </a:rPr>
              <a:t> лесостепь» (</a:t>
            </a:r>
            <a:r>
              <a:rPr lang="ru-RU" sz="2400" b="1" dirty="0" err="1" smtClean="0">
                <a:solidFill>
                  <a:schemeClr val="bg1"/>
                </a:solidFill>
              </a:rPr>
              <a:t>Кереметь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857760"/>
            <a:ext cx="7858179" cy="1571636"/>
          </a:xfrm>
        </p:spPr>
        <p:txBody>
          <a:bodyPr/>
          <a:lstStyle/>
          <a:p>
            <a:pPr algn="just"/>
            <a:r>
              <a:rPr lang="ru-RU" sz="2400" dirty="0" smtClean="0"/>
              <a:t>Территория площадью 347 га, в окрестностях сел </a:t>
            </a:r>
            <a:r>
              <a:rPr lang="ru-RU" sz="2400" dirty="0" err="1" smtClean="0"/>
              <a:t>Мочалей</a:t>
            </a:r>
            <a:r>
              <a:rPr lang="ru-RU" sz="2400" dirty="0" smtClean="0"/>
              <a:t>, Шланга, представляет собой долину небольшой речки (приток р. Бездна) с системой болот, балок и суходольных лугов.</a:t>
            </a:r>
            <a:endParaRPr lang="ru-RU" sz="2400" dirty="0"/>
          </a:p>
        </p:txBody>
      </p:sp>
      <p:pic>
        <p:nvPicPr>
          <p:cNvPr id="4" name="Содержимое 3" descr="http://invest.chuprale.ru/images/invest/turizm/pp2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335756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Лесные массивы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4714884"/>
            <a:ext cx="7520014" cy="1785950"/>
          </a:xfrm>
        </p:spPr>
        <p:txBody>
          <a:bodyPr/>
          <a:lstStyle/>
          <a:p>
            <a:pPr algn="just"/>
            <a:r>
              <a:rPr lang="ru-RU" sz="2400" dirty="0" smtClean="0"/>
              <a:t>Овражно-балочная система в окрестностях с. Б. </a:t>
            </a:r>
            <a:r>
              <a:rPr lang="ru-RU" sz="2400" dirty="0" err="1" smtClean="0"/>
              <a:t>Цильна</a:t>
            </a:r>
            <a:r>
              <a:rPr lang="ru-RU" sz="2400" dirty="0" smtClean="0"/>
              <a:t> площадью 55,9 га с впадающим в р. Б. </a:t>
            </a:r>
            <a:r>
              <a:rPr lang="ru-RU" sz="2400" dirty="0" err="1" smtClean="0"/>
              <a:t>Цильна</a:t>
            </a:r>
            <a:r>
              <a:rPr lang="ru-RU" sz="2400" dirty="0" smtClean="0"/>
              <a:t> ручьем и плато, занятым суходольными лугами.</a:t>
            </a:r>
            <a:endParaRPr lang="ru-RU" sz="2400" dirty="0"/>
          </a:p>
        </p:txBody>
      </p:sp>
      <p:pic>
        <p:nvPicPr>
          <p:cNvPr id="4" name="Содержимое 3" descr="http://invest.chuprale.ru/images/invest/turizm/pp3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15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342900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Биби-Айша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5" y="4857760"/>
            <a:ext cx="7448576" cy="1643074"/>
          </a:xfrm>
        </p:spPr>
        <p:txBody>
          <a:bodyPr/>
          <a:lstStyle/>
          <a:p>
            <a:pPr algn="just"/>
            <a:r>
              <a:rPr lang="ru-RU" sz="2000" dirty="0" smtClean="0"/>
              <a:t>Территория площадью 139,9 га, расположенная юго-западнее с. Чувашское </a:t>
            </a:r>
            <a:r>
              <a:rPr lang="ru-RU" sz="2000" dirty="0" err="1" smtClean="0"/>
              <a:t>Дрожжаное</a:t>
            </a:r>
            <a:r>
              <a:rPr lang="ru-RU" sz="2000" dirty="0" smtClean="0"/>
              <a:t>. Большую часть занимает торфяное болото. В состав ООПТ включена близлежащая овражно-балочная система с граничащими с </a:t>
            </a:r>
            <a:r>
              <a:rPr lang="ru-RU" sz="2000" dirty="0" smtClean="0"/>
              <a:t>ней суходольными лугами. </a:t>
            </a:r>
            <a:endParaRPr lang="ru-RU" dirty="0"/>
          </a:p>
        </p:txBody>
      </p:sp>
      <p:pic>
        <p:nvPicPr>
          <p:cNvPr id="4" name="Содержимое 3" descr="http://invest.chuprale.ru/images/invest/turizm/pp4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4000504"/>
            <a:ext cx="3899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Истоки реки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Цильны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5357826"/>
            <a:ext cx="7643865" cy="1071570"/>
          </a:xfrm>
        </p:spPr>
        <p:txBody>
          <a:bodyPr/>
          <a:lstStyle/>
          <a:p>
            <a:r>
              <a:rPr lang="ru-RU" sz="2400" dirty="0" smtClean="0"/>
              <a:t>Овражно-балочная система с двумя отрогами площадью 90,4 га к западу от с. Старое </a:t>
            </a:r>
            <a:r>
              <a:rPr lang="ru-RU" sz="2400" dirty="0" err="1" smtClean="0"/>
              <a:t>Чекурское</a:t>
            </a:r>
            <a:endParaRPr lang="ru-RU" sz="2400" dirty="0"/>
          </a:p>
        </p:txBody>
      </p:sp>
      <p:pic>
        <p:nvPicPr>
          <p:cNvPr id="4" name="Содержимое 3" descr="http://invest.chuprale.ru/images/invest/turizm/pp5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438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426112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Овраг </a:t>
            </a:r>
            <a:r>
              <a:rPr lang="ru-RU" sz="2800" b="1" dirty="0" err="1" smtClean="0"/>
              <a:t>Шерелдаук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4857760"/>
            <a:ext cx="8001055" cy="1571636"/>
          </a:xfrm>
        </p:spPr>
        <p:txBody>
          <a:bodyPr/>
          <a:lstStyle/>
          <a:p>
            <a:r>
              <a:rPr lang="ru-RU" sz="2000" dirty="0" smtClean="0"/>
              <a:t>Территория площадью 34,1 га включает в себя две овражно-балочные системы, расположенные юго-западнее сел Нижнее и Старое </a:t>
            </a:r>
            <a:r>
              <a:rPr lang="ru-RU" sz="2000" dirty="0" err="1" smtClean="0"/>
              <a:t>Чекурское</a:t>
            </a:r>
            <a:r>
              <a:rPr lang="ru-RU" sz="2000" dirty="0" smtClean="0"/>
              <a:t>, с прилегающими к ним косимыми, но не подверженными выпасу разнотравными и высокопродуктивными лугами.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nvest.chuprale.ru/images/invest/turizm/pp6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4"/>
            <a:ext cx="79296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371475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Мордовские луга.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6056" cy="3861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20352"/>
            <a:ext cx="4716016" cy="43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1052736"/>
            <a:ext cx="369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Посадка деревьев</a:t>
            </a:r>
          </a:p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2891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4967">
        <p14:reveal/>
      </p:transition>
    </mc:Choice>
    <mc:Fallback>
      <p:transition spd="slow" advTm="49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85" y="0"/>
            <a:ext cx="962811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6509233"/>
      </p:ext>
    </p:extLst>
  </p:cSld>
  <p:clrMapOvr>
    <a:masterClrMapping/>
  </p:clrMapOvr>
  <p:transition spd="slow" advTm="3979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745" y="0"/>
            <a:ext cx="942874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623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3769">
        <p:fade/>
      </p:transition>
    </mc:Choice>
    <mc:Fallback>
      <p:transition spd="med" advTm="37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17" y="8486"/>
            <a:ext cx="9320817" cy="6849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400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 advTm="4391">
        <p:cut/>
      </p:transition>
    </mc:Choice>
    <mc:Fallback>
      <p:transition advTm="439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3529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b="1" dirty="0" smtClean="0"/>
              <a:t>Цель:  </a:t>
            </a:r>
          </a:p>
          <a:p>
            <a:r>
              <a:rPr lang="ru-RU" sz="3200" b="1" dirty="0" smtClean="0"/>
              <a:t>изучение </a:t>
            </a:r>
            <a:r>
              <a:rPr lang="ru-RU" sz="3200" b="1" dirty="0" smtClean="0"/>
              <a:t>и исследование родного </a:t>
            </a:r>
            <a:r>
              <a:rPr lang="ru-RU" sz="3200" b="1" dirty="0"/>
              <a:t>края и популяризация имеющихся краеведческих материалов, развитие навыков исследовательской работы и воспитание  патриотических чувств.</a:t>
            </a:r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6914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7822">
        <p14:reveal/>
      </p:transition>
    </mc:Choice>
    <mc:Fallback>
      <p:transition spd="slow" advTm="78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896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2420888"/>
            <a:ext cx="7056785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МОЕ   ДРОЖЖАНОЕ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838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455">
        <p14:reveal/>
      </p:transition>
    </mc:Choice>
    <mc:Fallback>
      <p:transition spd="slow" advTm="64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     </a:t>
            </a:r>
            <a:r>
              <a:rPr lang="ru-RU" sz="2400" b="1" dirty="0" smtClean="0"/>
              <a:t>Задачи:</a:t>
            </a:r>
            <a:endParaRPr lang="en-US" sz="2400" b="1" dirty="0"/>
          </a:p>
          <a:p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Расширить </a:t>
            </a:r>
            <a:r>
              <a:rPr lang="ru-RU" sz="2400" b="1" dirty="0"/>
              <a:t>представление  об истории родного </a:t>
            </a:r>
            <a:r>
              <a:rPr lang="ru-RU" sz="2400" b="1" dirty="0" smtClean="0"/>
              <a:t>края.</a:t>
            </a:r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/>
            <a:r>
              <a:rPr lang="ru-RU" sz="2400" b="1" dirty="0" smtClean="0"/>
              <a:t>2</a:t>
            </a:r>
            <a:r>
              <a:rPr lang="ru-RU" sz="2400" b="1" dirty="0" smtClean="0"/>
              <a:t>. Направлять активную деятельность на сохранение природы.</a:t>
            </a:r>
            <a:endParaRPr lang="ru-RU" sz="2400" b="1" dirty="0" smtClean="0"/>
          </a:p>
          <a:p>
            <a:pPr marL="457200" indent="-457200"/>
            <a:endParaRPr lang="ru-RU" sz="2400" b="1" dirty="0" smtClean="0"/>
          </a:p>
          <a:p>
            <a:pPr marL="457200" indent="-457200"/>
            <a:r>
              <a:rPr lang="ru-RU" sz="2400" b="1" dirty="0" smtClean="0"/>
              <a:t>3</a:t>
            </a:r>
            <a:r>
              <a:rPr lang="ru-RU" sz="2400" b="1" dirty="0" smtClean="0"/>
              <a:t>. Формировать экологические знания, культуру и отношение к природе.</a:t>
            </a:r>
            <a:endParaRPr lang="ru-RU" sz="2400" b="1" dirty="0"/>
          </a:p>
          <a:p>
            <a:pPr marL="457200" indent="-457200">
              <a:buAutoNum type="arabicPeriod"/>
            </a:pPr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/>
              <a:t>4</a:t>
            </a:r>
            <a:r>
              <a:rPr lang="ru-RU" sz="2400" b="1" dirty="0"/>
              <a:t>. Воспитывать уважение к истории края, людям, создающим эту историю. Воспитывать бережное отношение к природе, обычаям и традициям </a:t>
            </a:r>
            <a:r>
              <a:rPr lang="ru-RU" sz="2400" b="1" dirty="0" smtClean="0"/>
              <a:t>села.</a:t>
            </a:r>
          </a:p>
          <a:p>
            <a:endParaRPr lang="ru-RU" sz="2400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7244883"/>
      </p:ext>
    </p:extLst>
  </p:cSld>
  <p:clrMapOvr>
    <a:masterClrMapping/>
  </p:clrMapOvr>
  <p:transition spd="slow" advTm="7734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ПУТЕШЕСТВИЕ НАЧИНАЕТСЯ…..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"/>
            <a:ext cx="9236359" cy="76996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-99392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Путешествие  начинается…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012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362">
        <p:split orient="vert"/>
      </p:transition>
    </mc:Choice>
    <mc:Fallback>
      <p:transition spd="slow" advTm="33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020" y="-531440"/>
            <a:ext cx="9657486" cy="7389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230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6039">
        <p:split orient="vert"/>
      </p:transition>
    </mc:Choice>
    <mc:Fallback>
      <p:transition spd="slow" advTm="603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4" y="116633"/>
            <a:ext cx="8181640" cy="6384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507207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Герб </a:t>
            </a:r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</a:rPr>
              <a:t>Дрожжановского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района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398452"/>
      </p:ext>
    </p:extLst>
  </p:cSld>
  <p:clrMapOvr>
    <a:masterClrMapping/>
  </p:clrMapOvr>
  <p:transition spd="slow" advTm="9034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784976" cy="6455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557214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929330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Флаг </a:t>
            </a:r>
            <a:r>
              <a:rPr lang="ru-RU" sz="2400" b="1" dirty="0" err="1" smtClean="0">
                <a:solidFill>
                  <a:schemeClr val="bg1"/>
                </a:solidFill>
              </a:rPr>
              <a:t>Дрожжановского</a:t>
            </a:r>
            <a:r>
              <a:rPr lang="ru-RU" sz="2400" b="1" dirty="0" smtClean="0">
                <a:solidFill>
                  <a:schemeClr val="bg1"/>
                </a:solidFill>
              </a:rPr>
              <a:t> района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402049"/>
      </p:ext>
    </p:extLst>
  </p:cSld>
  <p:clrMapOvr>
    <a:masterClrMapping/>
  </p:clrMapOvr>
  <p:transition spd="slow" advTm="5134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128792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94928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Наши  герои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669464731"/>
      </p:ext>
    </p:extLst>
  </p:cSld>
  <p:clrMapOvr>
    <a:masterClrMapping/>
  </p:clrMapOvr>
  <p:transition spd="slow" advTm="5703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09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3608922"/>
      </p:ext>
    </p:extLst>
  </p:cSld>
  <p:clrMapOvr>
    <a:masterClrMapping/>
  </p:clrMapOvr>
  <p:transition spd="slow" advTm="1745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1012</TotalTime>
  <Words>290</Words>
  <Application>Microsoft Office PowerPoint</Application>
  <PresentationFormat>Экран (4:3)</PresentationFormat>
  <Paragraphs>40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Данная ООПТ площадью 121,49 га, что составляет около 0,12% площади района. </vt:lpstr>
      <vt:lpstr>Территория площадью 347 га, в окрестностях сел Мочалей, Шланга, представляет собой долину небольшой речки (приток р. Бездна) с системой болот, балок и суходольных лугов.</vt:lpstr>
      <vt:lpstr>Овражно-балочная система в окрестностях с. Б. Цильна площадью 55,9 га с впадающим в р. Б. Цильна ручьем и плато, занятым суходольными лугами.</vt:lpstr>
      <vt:lpstr>Территория площадью 139,9 га, расположенная юго-западнее с. Чувашское Дрожжаное. Большую часть занимает торфяное болото. В состав ООПТ включена близлежащая овражно-балочная система с граничащими с ней суходольными лугами. </vt:lpstr>
      <vt:lpstr>Овражно-балочная система с двумя отрогами площадью 90,4 га к западу от с. Старое Чекурское</vt:lpstr>
      <vt:lpstr>Территория площадью 34,1 га включает в себя две овражно-балочные системы, расположенные юго-западнее сел Нижнее и Старое Чекурское, с прилегающими к ним косимыми, но не подверженными выпасу разнотравными и высокопродуктивными лугами. 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55</cp:revision>
  <dcterms:created xsi:type="dcterms:W3CDTF">2014-04-14T17:35:29Z</dcterms:created>
  <dcterms:modified xsi:type="dcterms:W3CDTF">2017-01-27T10:28:06Z</dcterms:modified>
</cp:coreProperties>
</file>